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9" r:id="rId2"/>
    <p:sldId id="280" r:id="rId3"/>
    <p:sldId id="277" r:id="rId4"/>
    <p:sldId id="278" r:id="rId5"/>
    <p:sldId id="260" r:id="rId6"/>
    <p:sldId id="281" r:id="rId7"/>
    <p:sldId id="282" r:id="rId8"/>
    <p:sldId id="283" r:id="rId9"/>
    <p:sldId id="267" r:id="rId10"/>
    <p:sldId id="284" r:id="rId11"/>
    <p:sldId id="285" r:id="rId12"/>
    <p:sldId id="286" r:id="rId13"/>
    <p:sldId id="288" r:id="rId14"/>
    <p:sldId id="289" r:id="rId15"/>
    <p:sldId id="290" r:id="rId16"/>
    <p:sldId id="291" r:id="rId17"/>
    <p:sldId id="292" r:id="rId18"/>
    <p:sldId id="293" r:id="rId19"/>
    <p:sldId id="294" r:id="rId20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>
      <p:cViewPr>
        <p:scale>
          <a:sx n="76" d="100"/>
          <a:sy n="76" d="100"/>
        </p:scale>
        <p:origin x="-46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E2178-50F7-4100-AD1F-DC03686DE2FC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C2BC-9A25-4FA0-903E-579DDE5FEE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59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DE2CB-D19E-1847-A4F3-E64C44A2A7F9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6313"/>
            <a:ext cx="5486400" cy="3916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26AA8-C47D-494E-9F5F-06835AD087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018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lls-reeve.com/publications/the-new-nppf-key-takeaways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ichfields.uk/blog/2026/august/17/next-station-stop-the-nppf-s-approach-to-development-around-rail-stations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19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862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635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191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379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9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18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150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Location: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Must sit within a Travel to Work Area (TTWA) ranked in the top 80 in England by Gross Value Added (GVA).</a:t>
            </a:r>
          </a:p>
          <a:p>
            <a:pPr lvl="0"/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 Frequency: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Served by at least four trains/trams per hour overall during the daytime on weekdays, or at least two trains per hour in a single direction.</a:t>
            </a:r>
          </a:p>
          <a:p>
            <a:pPr lvl="0"/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Walking Distance: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Defined as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 800m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from the qualifying station (only portions of a site within this 800m limit qualify). [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2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723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05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93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194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338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8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425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107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7825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5574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6AA8-C47D-494E-9F5F-06835AD087B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59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091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847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90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160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6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24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789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08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703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948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76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3BDD9-D358-4A0C-8DA4-D53B600A3FA0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99F1D-A843-4931-AFCA-45EEC227C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724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urrellgreen.info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0E91F5CA-B392-444C-88E3-BF5BAAEBDE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1">
            <a:extLst>
              <a:ext uri="{FF2B5EF4-FFF2-40B4-BE49-F238E27FC236}">
                <a16:creationId xmlns:a16="http://schemas.microsoft.com/office/drawing/2014/main" xmlns="" id="{DFCA2118-59A2-4310-A4B2-F2CBA821E8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940492"/>
            <a:ext cx="12192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482ECD-5DC9-AE0D-45E5-7D001B187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059" y="5013499"/>
            <a:ext cx="9681882" cy="739880"/>
          </a:xfrm>
        </p:spPr>
        <p:txBody>
          <a:bodyPr anchor="b">
            <a:normAutofit/>
          </a:bodyPr>
          <a:lstStyle/>
          <a:p>
            <a:r>
              <a:rPr lang="en-GB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WPC Extraordinary Meeting 7 Sep 2026</a:t>
            </a:r>
            <a:endParaRPr lang="en-GB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748A686-766A-CAE7-9B75-ACC02B81BE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6446" y="5753379"/>
            <a:ext cx="7315199" cy="627949"/>
          </a:xfrm>
        </p:spPr>
        <p:txBody>
          <a:bodyPr anchor="t">
            <a:normAutofit lnSpcReduction="10000"/>
          </a:bodyPr>
          <a:lstStyle/>
          <a:p>
            <a:r>
              <a:rPr lang="en-GB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Murrell Green Proposal</a:t>
            </a:r>
            <a:endParaRPr lang="en-GB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3D6ECFA-7384-786C-7B04-CC84249F4D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534530"/>
            <a:ext cx="8621414" cy="422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0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61674A-BC7E-9C14-99C5-C1A4BDAB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AGENDA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AE81A7-CDB8-2A1B-FAD6-A9930C0D7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247040" cy="4525963"/>
          </a:xfrm>
        </p:spPr>
        <p:txBody>
          <a:bodyPr>
            <a:normAutofit/>
          </a:bodyPr>
          <a:lstStyle/>
          <a:p>
            <a:r>
              <a:rPr lang="en-GB" dirty="0"/>
              <a:t>The outline planning application – what is it?</a:t>
            </a:r>
          </a:p>
          <a:p>
            <a:r>
              <a:rPr lang="en-GB" dirty="0"/>
              <a:t>Why is it not being considered as part of the Local Plan process?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3200" dirty="0"/>
              <a:t>Changes to National Planning Policy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3200" dirty="0"/>
              <a:t>Impact on Winchfield and the local area</a:t>
            </a:r>
          </a:p>
          <a:p>
            <a:r>
              <a:rPr lang="en-GB" dirty="0"/>
              <a:t>WPC actions</a:t>
            </a:r>
          </a:p>
          <a:p>
            <a:r>
              <a:rPr lang="en-GB" dirty="0"/>
              <a:t>Areas &amp; topics being explored and assessed</a:t>
            </a:r>
          </a:p>
          <a:p>
            <a:r>
              <a:rPr lang="en-GB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428073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9B2421-0DA2-8B1C-4620-796141C1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an Outline Planning Permission</a:t>
            </a:r>
            <a:b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alt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Checks if a building project is acceptable in principle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694449-9EDF-7B2D-FB54-42ED1A158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What is Included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 What you want to do with the land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Amount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 How big the project is or how many homes you want to build.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Access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 Where people and vehicles will enter and leave the site.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Location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and Site Plans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 Maps showing where the property sits.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Reserved Matters (Saved for Later)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Appearance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 What the outside of the building will look like.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Landscaping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 Trees, plants, and gardens.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Layout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  How buildings and roads sit on the land.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Scale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 The height, width, length of the buildings and housing density.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Key Facts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Time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 Councils usually take 13 weeks for major projects to be decided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Next Step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: If approved, a reserved matters application must be submitted within a set time (usually 3 years) before you can build. </a:t>
            </a:r>
          </a:p>
        </p:txBody>
      </p:sp>
    </p:spTree>
    <p:extLst>
      <p:ext uri="{BB962C8B-B14F-4D97-AF65-F5344CB8AC3E}">
        <p14:creationId xmlns:p14="http://schemas.microsoft.com/office/powerpoint/2010/main" val="196141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F0B4A7-99BF-7C9C-867D-3E12B0F70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Lightwood Land Proposal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11F994-9331-E348-C964-340F76F11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dirty="0"/>
              <a:t>Outline application (</a:t>
            </a:r>
            <a:r>
              <a:rPr lang="en-GB" b="1" dirty="0">
                <a:solidFill>
                  <a:srgbClr val="FF0000"/>
                </a:solidFill>
              </a:rPr>
              <a:t>with all matters reserved except access</a:t>
            </a:r>
            <a:r>
              <a:rPr lang="en-GB" dirty="0"/>
              <a:t>) for phased residential led mixed-use development comprising demolition of existing buildings/structures, provision of vehicular, cycle and pedestrian accesses (including details of </a:t>
            </a:r>
            <a:r>
              <a:rPr lang="en-GB" b="1" dirty="0">
                <a:solidFill>
                  <a:srgbClr val="FF0000"/>
                </a:solidFill>
              </a:rPr>
              <a:t>3no. accesses from the A30 London Road and 1no. access from the B3016 Odiham Road</a:t>
            </a:r>
            <a:r>
              <a:rPr lang="en-GB" dirty="0"/>
              <a:t>), development of up to </a:t>
            </a:r>
            <a:r>
              <a:rPr lang="en-GB" b="1" dirty="0">
                <a:solidFill>
                  <a:srgbClr val="FF0000"/>
                </a:solidFill>
              </a:rPr>
              <a:t>2,160 residential dwellings</a:t>
            </a:r>
            <a:r>
              <a:rPr lang="en-GB" dirty="0"/>
              <a:t> (including residential institution) (Use Class C2/C3), </a:t>
            </a:r>
            <a:r>
              <a:rPr lang="en-GB" b="1" dirty="0">
                <a:solidFill>
                  <a:srgbClr val="FF0000"/>
                </a:solidFill>
              </a:rPr>
              <a:t>provision of employment, local centre and community uses (including education provision</a:t>
            </a:r>
            <a:r>
              <a:rPr lang="en-GB" dirty="0"/>
              <a:t>) (Use Classes E and F), blue and green infrastructure including </a:t>
            </a:r>
            <a:r>
              <a:rPr lang="en-GB" b="1" dirty="0">
                <a:solidFill>
                  <a:srgbClr val="FF0000"/>
                </a:solidFill>
              </a:rPr>
              <a:t>sustainable drainage systems, public open space, sports pitches with pavilion, wildlife areas</a:t>
            </a:r>
            <a:r>
              <a:rPr lang="en-GB" b="1" dirty="0"/>
              <a:t>, </a:t>
            </a:r>
            <a:r>
              <a:rPr lang="en-GB" b="1" dirty="0">
                <a:solidFill>
                  <a:srgbClr val="FF0000"/>
                </a:solidFill>
              </a:rPr>
              <a:t>Suitable Alternative Natural Green Space, and supporting infrastructure and associated works.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575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chris\Desktop\v2 MG masterplan 73a829_b08fe1a682fa4a62a346293930fac780.jpg">
            <a:extLst>
              <a:ext uri="{FF2B5EF4-FFF2-40B4-BE49-F238E27FC236}">
                <a16:creationId xmlns:a16="http://schemas.microsoft.com/office/drawing/2014/main" xmlns="" id="{F88DB28A-C9A7-317C-F237-8A8E57E5C60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" t="1896" r="2215" b="13056"/>
          <a:stretch>
            <a:fillRect/>
          </a:stretch>
        </p:blipFill>
        <p:spPr bwMode="auto">
          <a:xfrm>
            <a:off x="779748" y="152636"/>
            <a:ext cx="10632504" cy="65167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852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594EF-F9AC-0320-1901-D492B8BB90A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b="1" dirty="0"/>
              <a:t>Coalescence – </a:t>
            </a:r>
            <a:r>
              <a:rPr lang="en-GB" sz="3600" b="1" i="1" dirty="0"/>
              <a:t>What do you think?</a:t>
            </a:r>
            <a:endParaRPr lang="en-GB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02DC214-2130-3C37-9888-563F1F440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1311832"/>
            <a:ext cx="9649072" cy="524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921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4F5AAD-36C3-8248-846A-10E002732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1247040" cy="11430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Why is it being considered outside of the </a:t>
            </a:r>
            <a:br>
              <a:rPr lang="en-GB" b="1" dirty="0"/>
            </a:br>
            <a:r>
              <a:rPr lang="en-GB" b="1" dirty="0"/>
              <a:t>Local Plan Process?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3E638F-F52E-83D2-5EB1-5E99674F3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5313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GB" dirty="0"/>
              <a:t>Hart’s housing requirement has increased significantly (~14,400 homes between 2026 and 2044), affecting its ability to demonstrate a five-year housing land supply.</a:t>
            </a:r>
          </a:p>
          <a:p>
            <a:pPr lvl="0"/>
            <a:r>
              <a:rPr lang="en-GB" dirty="0"/>
              <a:t>The applicant is therefore relying on </a:t>
            </a:r>
            <a:r>
              <a:rPr lang="en-GB" b="1" dirty="0"/>
              <a:t>“presumption in favour of sustainable development.”</a:t>
            </a:r>
            <a:endParaRPr lang="en-GB" dirty="0"/>
          </a:p>
          <a:p>
            <a:pPr lvl="0"/>
            <a:r>
              <a:rPr lang="en-GB" dirty="0"/>
              <a:t>Hart’s new Local Plan is still at an early stage, so it currently carries limited weight in planning decisions.</a:t>
            </a:r>
          </a:p>
          <a:p>
            <a:pPr lvl="0"/>
            <a:r>
              <a:rPr lang="en-GB" dirty="0"/>
              <a:t>Hart must therefore consider the application now—but this does </a:t>
            </a:r>
            <a:r>
              <a:rPr lang="en-GB" b="1" dirty="0"/>
              <a:t>not</a:t>
            </a:r>
            <a:r>
              <a:rPr lang="en-GB" dirty="0"/>
              <a:t> mean it must be approved.</a:t>
            </a:r>
          </a:p>
          <a:p>
            <a:r>
              <a:rPr lang="en-GB" b="1" dirty="0"/>
              <a:t>WPC’s position:</a:t>
            </a:r>
            <a:r>
              <a:rPr lang="en-GB" dirty="0"/>
              <a:t> A proposal of this scale, effectively creating a new settlement, should be assessed through the Local Plan process—alongside alternative sites and as part of a district-wide strategy for housing and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3682587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F6CD54-910C-AFA6-046B-33F061844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Key changes to the NPPF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566521-7A25-FBB6-0855-E8FBC1C0A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The August 2026 NPPF is immediately relevant.</a:t>
            </a:r>
          </a:p>
          <a:p>
            <a:r>
              <a:rPr lang="en-GB" sz="2400" dirty="0"/>
              <a:t>The key policy under which Murrell Green will be determined is Policy S5, regarding development outside of settlement boundaries due to HDC’s lack of a 5-year land supply.</a:t>
            </a:r>
          </a:p>
          <a:p>
            <a:r>
              <a:rPr lang="en-GB" sz="2400" dirty="0"/>
              <a:t>Application of this policy at Murrell Green will test:</a:t>
            </a:r>
          </a:p>
          <a:p>
            <a:pPr lvl="1"/>
            <a:r>
              <a:rPr lang="en-GB" sz="2400" dirty="0"/>
              <a:t>A strategic development of this scale is genuinely physically well-related to an existing settlement; and</a:t>
            </a:r>
          </a:p>
          <a:p>
            <a:pPr lvl="1"/>
            <a:r>
              <a:rPr lang="en-GB" sz="2400" dirty="0"/>
              <a:t>2,160 homes can be accommodated, having regard to the existing and proposed availability of infrastructure.</a:t>
            </a:r>
          </a:p>
          <a:p>
            <a:r>
              <a:rPr lang="en-GB" sz="2400" dirty="0"/>
              <a:t>Even if the proposal satisfies the requirements of Policy S5(1)(j), permission is not automatically to be granted by Policy S5. A planning balancing exercise must be undertaken to assess whether the benefits of allowing development outweigh the adverse effects.</a:t>
            </a:r>
          </a:p>
        </p:txBody>
      </p:sp>
    </p:spTree>
    <p:extLst>
      <p:ext uri="{BB962C8B-B14F-4D97-AF65-F5344CB8AC3E}">
        <p14:creationId xmlns:p14="http://schemas.microsoft.com/office/powerpoint/2010/main" val="1758523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What it means for Winchfield</a:t>
            </a:r>
          </a:p>
        </p:txBody>
      </p:sp>
      <p:pic>
        <p:nvPicPr>
          <p:cNvPr id="1026" name="Picture 2" descr="C:\Users\owner\Desktop\Screenshot 2026-03-15 12013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0" t="-1370" r="18707" b="1370"/>
          <a:stretch>
            <a:fillRect/>
          </a:stretch>
        </p:blipFill>
        <p:spPr bwMode="auto">
          <a:xfrm>
            <a:off x="695400" y="1196752"/>
            <a:ext cx="576064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B1D416-5A32-30D7-537D-91B1651A57B2}"/>
              </a:ext>
            </a:extLst>
          </p:cNvPr>
          <p:cNvSpPr txBox="1">
            <a:spLocks/>
          </p:cNvSpPr>
          <p:nvPr/>
        </p:nvSpPr>
        <p:spPr>
          <a:xfrm>
            <a:off x="7032104" y="1326779"/>
            <a:ext cx="4550296" cy="5256583"/>
          </a:xfrm>
          <a:prstGeom prst="rect">
            <a:avLst/>
          </a:prstGeom>
        </p:spPr>
        <p:txBody>
          <a:bodyPr vert="horz" lIns="36000" tIns="45720" rIns="3600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/>
              <a:t>The new NPPF introduces a "default yes" presumption in favour of housing and mixed-use development near well-connected railway stations.</a:t>
            </a:r>
          </a:p>
          <a:p>
            <a:r>
              <a:rPr lang="en-GB" sz="2800" dirty="0"/>
              <a:t>Well connected is defined by location (TTWA), service frequency &amp; within around 800m walking distance. </a:t>
            </a:r>
          </a:p>
        </p:txBody>
      </p:sp>
    </p:spTree>
    <p:extLst>
      <p:ext uri="{BB962C8B-B14F-4D97-AF65-F5344CB8AC3E}">
        <p14:creationId xmlns:p14="http://schemas.microsoft.com/office/powerpoint/2010/main" val="1316681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8188D1-051E-2D25-EE0F-D6CB06224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HDC Planning Portal update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F59EDE-21F8-D5CE-82A4-EAE6CC553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4525963"/>
          </a:xfrm>
        </p:spPr>
        <p:txBody>
          <a:bodyPr>
            <a:normAutofit/>
          </a:bodyPr>
          <a:lstStyle/>
          <a:p>
            <a:r>
              <a:rPr lang="en-GB" dirty="0"/>
              <a:t>173 reports submitted by Lightwood Land</a:t>
            </a:r>
          </a:p>
          <a:p>
            <a:r>
              <a:rPr lang="en-GB" dirty="0"/>
              <a:t>409 comment as </a:t>
            </a:r>
            <a:r>
              <a:rPr lang="en-GB" dirty="0">
                <a:solidFill>
                  <a:srgbClr val="FF0000"/>
                </a:solidFill>
              </a:rPr>
              <a:t>of 2 Sep</a:t>
            </a:r>
            <a:endParaRPr lang="en-GB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7B2D07D-F2D9-568A-5D2A-F6C5512B2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50" y="2863477"/>
            <a:ext cx="5659040" cy="4525963"/>
          </a:xfrm>
        </p:spPr>
        <p:txBody>
          <a:bodyPr>
            <a:normAutofit/>
          </a:bodyPr>
          <a:lstStyle/>
          <a:p>
            <a:r>
              <a:rPr lang="en-GB" dirty="0"/>
              <a:t>Key consultee inputs </a:t>
            </a:r>
          </a:p>
          <a:p>
            <a:pPr marL="622300" lvl="1" indent="-261938"/>
            <a:r>
              <a:rPr lang="en-GB" sz="2800" b="1" dirty="0">
                <a:solidFill>
                  <a:srgbClr val="00B050"/>
                </a:solidFill>
              </a:rPr>
              <a:t>National Highways </a:t>
            </a:r>
          </a:p>
          <a:p>
            <a:pPr marL="622300" lvl="1" indent="-261938"/>
            <a:r>
              <a:rPr lang="en-GB" sz="2800" b="1" dirty="0">
                <a:solidFill>
                  <a:srgbClr val="00B050"/>
                </a:solidFill>
              </a:rPr>
              <a:t>Natural England</a:t>
            </a:r>
          </a:p>
          <a:p>
            <a:pPr marL="622300" lvl="1" indent="-261938"/>
            <a:r>
              <a:rPr lang="en-GB" sz="2800" b="1" dirty="0">
                <a:solidFill>
                  <a:srgbClr val="00B050"/>
                </a:solidFill>
              </a:rPr>
              <a:t>Environment Agency</a:t>
            </a:r>
          </a:p>
          <a:p>
            <a:pPr marL="622300" lvl="1" indent="-261938"/>
            <a:r>
              <a:rPr lang="en-GB" sz="2800" b="1" dirty="0">
                <a:solidFill>
                  <a:srgbClr val="00B050"/>
                </a:solidFill>
              </a:rPr>
              <a:t>Thames Water</a:t>
            </a:r>
          </a:p>
          <a:p>
            <a:pPr marL="622300" lvl="1" indent="-261938"/>
            <a:r>
              <a:rPr lang="en-GB" sz="2800" b="1" dirty="0">
                <a:solidFill>
                  <a:srgbClr val="00B050"/>
                </a:solidFill>
              </a:rPr>
              <a:t>Wokingham Borough Council</a:t>
            </a:r>
          </a:p>
          <a:p>
            <a:pPr marL="622300" lvl="1" indent="-261938"/>
            <a:r>
              <a:rPr lang="en-GB" sz="2800" b="1" dirty="0">
                <a:solidFill>
                  <a:srgbClr val="00B050"/>
                </a:solidFill>
              </a:rPr>
              <a:t>Bracknell Forest Council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xmlns="" id="{D24A5DA0-999E-195F-7352-CDFD0DD2DC76}"/>
              </a:ext>
            </a:extLst>
          </p:cNvPr>
          <p:cNvSpPr txBox="1">
            <a:spLocks/>
          </p:cNvSpPr>
          <p:nvPr/>
        </p:nvSpPr>
        <p:spPr>
          <a:xfrm>
            <a:off x="5375920" y="2863477"/>
            <a:ext cx="662473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2" lvl="1" indent="0">
              <a:buNone/>
            </a:pPr>
            <a:endParaRPr lang="en-GB" dirty="0"/>
          </a:p>
          <a:p>
            <a:pPr marL="622300" lvl="1" indent="-261938"/>
            <a:r>
              <a:rPr lang="en-GB" sz="2800" dirty="0" err="1"/>
              <a:t>Rotherwick</a:t>
            </a:r>
            <a:r>
              <a:rPr lang="en-GB" sz="2800" dirty="0"/>
              <a:t> Parish Council </a:t>
            </a:r>
          </a:p>
          <a:p>
            <a:pPr marL="622300" lvl="1" indent="-261938"/>
            <a:r>
              <a:rPr lang="en-GB" sz="2800" dirty="0"/>
              <a:t>Odiham Parish Council</a:t>
            </a:r>
          </a:p>
          <a:p>
            <a:pPr marL="622300" lvl="1" indent="-261938"/>
            <a:r>
              <a:rPr lang="en-GB" sz="2800" dirty="0"/>
              <a:t>Hampshire &amp; IoW Wildlife Trust</a:t>
            </a:r>
          </a:p>
          <a:p>
            <a:pPr marL="622300" lvl="1" indent="-261938"/>
            <a:r>
              <a:rPr lang="en-GB" sz="2800" dirty="0"/>
              <a:t>East Hampshire District Council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066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A6796A-303B-2BB4-7B7E-B212427C5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WPC Actions to Date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F53336-AF54-0DFE-7FA0-0B8ED22C3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Secured long term Planning Policy, Landscape and Heritage consultants early 2026</a:t>
            </a:r>
          </a:p>
          <a:p>
            <a:pPr lvl="1"/>
            <a:r>
              <a:rPr lang="en-GB" sz="2400" dirty="0"/>
              <a:t>Troy Planning</a:t>
            </a:r>
          </a:p>
          <a:p>
            <a:pPr lvl="1"/>
            <a:r>
              <a:rPr lang="en-GB" sz="2400" dirty="0"/>
              <a:t>Stone &amp; Meadow</a:t>
            </a:r>
          </a:p>
          <a:p>
            <a:r>
              <a:rPr lang="en-GB" sz="2800" dirty="0"/>
              <a:t>Commissioned specialist studies </a:t>
            </a:r>
          </a:p>
          <a:p>
            <a:pPr lvl="1"/>
            <a:r>
              <a:rPr lang="en-GB" sz="2400" dirty="0"/>
              <a:t>Ecology </a:t>
            </a:r>
          </a:p>
          <a:p>
            <a:pPr lvl="1"/>
            <a:r>
              <a:rPr lang="en-GB" sz="2400" dirty="0"/>
              <a:t>Highways and Transport</a:t>
            </a:r>
          </a:p>
          <a:p>
            <a:r>
              <a:rPr lang="en-GB" sz="2800" dirty="0"/>
              <a:t>Working closely with Hook Parish Council and Hartley Wintney Parish Council</a:t>
            </a:r>
          </a:p>
        </p:txBody>
      </p:sp>
    </p:spTree>
    <p:extLst>
      <p:ext uri="{BB962C8B-B14F-4D97-AF65-F5344CB8AC3E}">
        <p14:creationId xmlns:p14="http://schemas.microsoft.com/office/powerpoint/2010/main" val="1263820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267C92-9F9E-44F9-86CD-DD5E4835B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Key Areas being explored &amp; Assessed </a:t>
            </a:r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>Planning &amp; Transport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BA0F4E-2A08-4B60-E57E-5272C2B30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700" b="1" dirty="0"/>
              <a:t>Planning context</a:t>
            </a:r>
            <a:endParaRPr lang="en-GB" sz="2700" dirty="0"/>
          </a:p>
          <a:p>
            <a:r>
              <a:rPr lang="en-GB" sz="2700" dirty="0"/>
              <a:t>How the proposal relates to national planning policy, Hart’s existing and emerging Local Plans and the Winchfield and Hook Neighbourhood Plans.</a:t>
            </a:r>
          </a:p>
          <a:p>
            <a:pPr marL="0" indent="0">
              <a:buNone/>
            </a:pPr>
            <a:r>
              <a:rPr lang="en-GB" sz="2700" b="1" dirty="0"/>
              <a:t>Scale and location</a:t>
            </a:r>
            <a:endParaRPr lang="en-GB" sz="2700" dirty="0"/>
          </a:p>
          <a:p>
            <a:r>
              <a:rPr lang="en-GB" sz="2700" dirty="0"/>
              <a:t>Whether development of this scale is appropriate in this location and how it would relate to Winchfield, Hook and the surrounding area.</a:t>
            </a:r>
          </a:p>
          <a:p>
            <a:pPr marL="0" indent="0">
              <a:buNone/>
            </a:pPr>
            <a:r>
              <a:rPr lang="en-GB" sz="2700" b="1" dirty="0"/>
              <a:t>Transport and movement</a:t>
            </a:r>
            <a:endParaRPr lang="en-GB" sz="2700" dirty="0"/>
          </a:p>
          <a:p>
            <a:r>
              <a:rPr lang="en-GB" sz="2700" dirty="0"/>
              <a:t>The potential effects on local roads, the wider highway network, Winchfield Station, public transport, walking and cycling.</a:t>
            </a:r>
          </a:p>
        </p:txBody>
      </p:sp>
    </p:spTree>
    <p:extLst>
      <p:ext uri="{BB962C8B-B14F-4D97-AF65-F5344CB8AC3E}">
        <p14:creationId xmlns:p14="http://schemas.microsoft.com/office/powerpoint/2010/main" val="823146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4A72C4-D279-168A-79B4-DDDC9BF41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047B7F-0A04-9354-F513-3AF005097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Key Areas being explored &amp; Assessed </a:t>
            </a:r>
            <a:r>
              <a:rPr lang="en-GB" b="1" dirty="0"/>
              <a:t>Infrastructure, landscape and heritage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A5E817-A2A7-2A76-E775-24F07DDD2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dirty="0"/>
              <a:t>Infrastructure</a:t>
            </a:r>
            <a:endParaRPr lang="en-GB" dirty="0"/>
          </a:p>
          <a:p>
            <a:r>
              <a:rPr lang="en-GB" dirty="0"/>
              <a:t>Whether schools, healthcare, water, wastewater and other essential services could support the development—and be delivered when they are needed.</a:t>
            </a:r>
          </a:p>
          <a:p>
            <a:pPr marL="0" indent="0">
              <a:buNone/>
            </a:pPr>
            <a:r>
              <a:rPr lang="en-GB" b="1" dirty="0"/>
              <a:t>Landscape and settlement identity</a:t>
            </a:r>
            <a:endParaRPr lang="en-GB" dirty="0"/>
          </a:p>
          <a:p>
            <a:r>
              <a:rPr lang="en-GB" dirty="0"/>
              <a:t>The potential effects on </a:t>
            </a:r>
            <a:r>
              <a:rPr lang="en-GB" dirty="0" err="1"/>
              <a:t>Winchfield’s</a:t>
            </a:r>
            <a:r>
              <a:rPr lang="en-GB" dirty="0"/>
              <a:t> rural landscape, important views and the separate identities of Winchfield, Hook and Hartley Wintney.</a:t>
            </a:r>
          </a:p>
          <a:p>
            <a:pPr marL="0" indent="0">
              <a:buNone/>
            </a:pPr>
            <a:r>
              <a:rPr lang="en-GB" b="1" dirty="0"/>
              <a:t>Heritage and local character</a:t>
            </a:r>
            <a:endParaRPr lang="en-GB" dirty="0"/>
          </a:p>
          <a:p>
            <a:r>
              <a:rPr lang="en-GB" dirty="0"/>
              <a:t>The potential effects on heritage assets, historic routes and the distinctive rural character of the area.</a:t>
            </a:r>
          </a:p>
        </p:txBody>
      </p:sp>
    </p:spTree>
    <p:extLst>
      <p:ext uri="{BB962C8B-B14F-4D97-AF65-F5344CB8AC3E}">
        <p14:creationId xmlns:p14="http://schemas.microsoft.com/office/powerpoint/2010/main" val="1324817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D67A47C-E3DB-8DD1-425C-23C73C5D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E2E229-B689-941C-1D7A-631048EC4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Key Areas being explored &amp; Assessed </a:t>
            </a:r>
            <a:br>
              <a:rPr lang="en-GB" b="1" u="sng" dirty="0"/>
            </a:br>
            <a:r>
              <a:rPr lang="en-GB" b="1" dirty="0"/>
              <a:t>Ecology, water and Land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7EAF82-7BEF-A62A-4ED4-8ED2E467B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531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700" b="1" dirty="0"/>
              <a:t>Ecology and green space</a:t>
            </a:r>
            <a:endParaRPr lang="en-GB" sz="2700" dirty="0"/>
          </a:p>
          <a:p>
            <a:r>
              <a:rPr lang="en-GB" sz="2700" dirty="0"/>
              <a:t>The potential effects on wildlife, trees and habitats, and whether the proposed green space would provide effective mitigation.</a:t>
            </a:r>
          </a:p>
          <a:p>
            <a:pPr marL="0" indent="0">
              <a:buNone/>
            </a:pPr>
            <a:r>
              <a:rPr lang="en-GB" sz="2700" b="1" dirty="0"/>
              <a:t>Flooding, drainage and water</a:t>
            </a:r>
            <a:endParaRPr lang="en-GB" sz="2700" dirty="0"/>
          </a:p>
          <a:p>
            <a:r>
              <a:rPr lang="en-GB" sz="2700" dirty="0"/>
              <a:t>The implications for flood risk, surface-water drainage, water supply and wastewater infrastructure.</a:t>
            </a:r>
          </a:p>
          <a:p>
            <a:pPr marL="0" indent="0">
              <a:buNone/>
            </a:pPr>
            <a:r>
              <a:rPr lang="en-GB" sz="2700" b="1" dirty="0"/>
              <a:t>Land conditions</a:t>
            </a:r>
            <a:endParaRPr lang="en-GB" sz="2700" dirty="0"/>
          </a:p>
          <a:p>
            <a:r>
              <a:rPr lang="en-GB" sz="2700" dirty="0"/>
              <a:t>Whether historic land uses and ground conditions have been investigated sufficiently and can be managed safely.</a:t>
            </a:r>
          </a:p>
        </p:txBody>
      </p:sp>
    </p:spTree>
    <p:extLst>
      <p:ext uri="{BB962C8B-B14F-4D97-AF65-F5344CB8AC3E}">
        <p14:creationId xmlns:p14="http://schemas.microsoft.com/office/powerpoint/2010/main" val="1377719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83B6813-17ED-98B0-66CC-D46F4D4BC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369E29-1417-BD9C-1347-CEEA1A59D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Key Areas being explored &amp; Assessed </a:t>
            </a:r>
            <a:r>
              <a:rPr lang="en-GB" b="1" dirty="0"/>
              <a:t>Environmental and design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00AE2A-F736-CDA5-88BF-1DE5EC1DD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531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700" b="1" dirty="0"/>
              <a:t>Agricultural land and the environment</a:t>
            </a:r>
            <a:endParaRPr lang="en-GB" sz="2700" dirty="0"/>
          </a:p>
          <a:p>
            <a:r>
              <a:rPr lang="en-GB" sz="2700" dirty="0"/>
              <a:t>The permanent loss of a substantial area of Best and Most Versatile agricultural land and the wider environmental consequences.</a:t>
            </a:r>
          </a:p>
          <a:p>
            <a:pPr marL="0" indent="0">
              <a:buNone/>
            </a:pPr>
            <a:r>
              <a:rPr lang="en-GB" sz="2700" b="1" dirty="0"/>
              <a:t>Environmental information</a:t>
            </a:r>
            <a:endParaRPr lang="en-GB" sz="2700" dirty="0"/>
          </a:p>
          <a:p>
            <a:r>
              <a:rPr lang="en-GB" sz="2700" dirty="0"/>
              <a:t>Whether the information submitted provides a sufficiently complete understanding of the development’s likely effects.</a:t>
            </a:r>
          </a:p>
          <a:p>
            <a:pPr marL="0" indent="0">
              <a:buNone/>
            </a:pPr>
            <a:r>
              <a:rPr lang="en-GB" sz="2700" b="1" dirty="0"/>
              <a:t>Design and development principles</a:t>
            </a:r>
            <a:endParaRPr lang="en-GB" sz="2700" dirty="0"/>
          </a:p>
          <a:p>
            <a:r>
              <a:rPr lang="en-GB" sz="2700" dirty="0"/>
              <a:t>Whether the outline proposals provide adequate control over matters such as scale, density, movement, landscape buffers and green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2858216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BF91A5C-CFC7-BA08-A9BE-C75F4A69A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C62892-6A26-6B57-B3D1-CFD7E5A7A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Key Areas being explored &amp; Assessed </a:t>
            </a:r>
            <a:br>
              <a:rPr lang="en-GB" b="1" u="sng" dirty="0"/>
            </a:br>
            <a:r>
              <a:rPr lang="en-GB" b="1" dirty="0"/>
              <a:t>Delivery and overall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C7DE72-963C-DC78-B7F4-2DE8652E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257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700" b="1" dirty="0"/>
              <a:t>Housing and community benefits</a:t>
            </a:r>
            <a:endParaRPr lang="en-GB" sz="2700" dirty="0"/>
          </a:p>
          <a:p>
            <a:r>
              <a:rPr lang="en-GB" sz="2700" dirty="0"/>
              <a:t>The proposed contribution to housing, including affordable housing, the timing of delivery and the extent to which the promised benefits would meet local needs.</a:t>
            </a:r>
          </a:p>
          <a:p>
            <a:pPr marL="0" indent="0">
              <a:buNone/>
            </a:pPr>
            <a:r>
              <a:rPr lang="en-GB" sz="2700" b="1" dirty="0"/>
              <a:t>Delivery and accountability</a:t>
            </a:r>
            <a:endParaRPr lang="en-GB" sz="2700" dirty="0"/>
          </a:p>
          <a:p>
            <a:r>
              <a:rPr lang="en-GB" sz="2700" dirty="0"/>
              <a:t>Whether the infrastructure, facilities and mitigation being proposed can be secured and delivered at the right stages of the development.</a:t>
            </a:r>
          </a:p>
          <a:p>
            <a:pPr marL="0" indent="0">
              <a:buNone/>
            </a:pPr>
            <a:r>
              <a:rPr lang="en-GB" sz="2700" b="1" dirty="0"/>
              <a:t>Overall assessment</a:t>
            </a:r>
            <a:endParaRPr lang="en-GB" sz="2700" dirty="0"/>
          </a:p>
          <a:p>
            <a:r>
              <a:rPr lang="en-GB" sz="2700" dirty="0"/>
              <a:t>Whether the claimed benefits of the development would outweigh its effects on Winchfield and the surrounding area.</a:t>
            </a:r>
          </a:p>
          <a:p>
            <a:pPr marL="0" indent="0">
              <a:buNone/>
            </a:pPr>
            <a:endParaRPr lang="en-GB" sz="2700" dirty="0"/>
          </a:p>
        </p:txBody>
      </p:sp>
    </p:spTree>
    <p:extLst>
      <p:ext uri="{BB962C8B-B14F-4D97-AF65-F5344CB8AC3E}">
        <p14:creationId xmlns:p14="http://schemas.microsoft.com/office/powerpoint/2010/main" val="794515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B6952B-6090-57C9-E00B-858ACA0B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Next steps for WPC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9001A6-EDA3-C7EB-1E6D-CF0F1C8D2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5313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Encourage comprehensive submissions by Rushmoor and Basingstoke &amp; Deane Councils</a:t>
            </a:r>
          </a:p>
          <a:p>
            <a:r>
              <a:rPr lang="en-GB" dirty="0"/>
              <a:t>Engage with </a:t>
            </a:r>
            <a:r>
              <a:rPr lang="en-GB" dirty="0" smtClean="0"/>
              <a:t>Highways </a:t>
            </a:r>
            <a:r>
              <a:rPr lang="en-GB" dirty="0"/>
              <a:t>A</a:t>
            </a:r>
            <a:r>
              <a:rPr lang="en-GB" dirty="0" smtClean="0"/>
              <a:t>gencies </a:t>
            </a:r>
            <a:r>
              <a:rPr lang="en-GB" dirty="0"/>
              <a:t>and Natural England </a:t>
            </a:r>
          </a:p>
          <a:p>
            <a:r>
              <a:rPr lang="en-GB" dirty="0"/>
              <a:t>Our representations are being informed by planning policy, ecology, landscape, heritage and transport advice. Our assessment will continue to develop as specialist reviews and consultee responses are received.</a:t>
            </a:r>
          </a:p>
          <a:p>
            <a:r>
              <a:rPr lang="en-GB" dirty="0"/>
              <a:t>Review draft Reps with HPC and </a:t>
            </a:r>
            <a:r>
              <a:rPr lang="en-GB" dirty="0" smtClean="0"/>
              <a:t>HWPC and OPC will also submit supportive additional response</a:t>
            </a:r>
            <a:endParaRPr lang="en-GB" dirty="0"/>
          </a:p>
          <a:p>
            <a:r>
              <a:rPr lang="en-GB" dirty="0"/>
              <a:t>Independent review by an experienced </a:t>
            </a:r>
            <a:r>
              <a:rPr lang="en-GB" dirty="0" smtClean="0"/>
              <a:t>Planning </a:t>
            </a:r>
            <a:r>
              <a:rPr lang="en-GB" dirty="0"/>
              <a:t>I</a:t>
            </a:r>
            <a:r>
              <a:rPr lang="en-GB" dirty="0" smtClean="0"/>
              <a:t>nspector</a:t>
            </a:r>
            <a:endParaRPr lang="en-GB" dirty="0"/>
          </a:p>
          <a:p>
            <a:r>
              <a:rPr lang="en-GB" b="1" dirty="0"/>
              <a:t>Submit to HDC Monday 5</a:t>
            </a:r>
            <a:r>
              <a:rPr lang="en-GB" b="1" baseline="30000" dirty="0"/>
              <a:t>th</a:t>
            </a:r>
            <a:r>
              <a:rPr lang="en-GB" b="1" dirty="0"/>
              <a:t> October</a:t>
            </a:r>
          </a:p>
        </p:txBody>
      </p:sp>
    </p:spTree>
    <p:extLst>
      <p:ext uri="{BB962C8B-B14F-4D97-AF65-F5344CB8AC3E}">
        <p14:creationId xmlns:p14="http://schemas.microsoft.com/office/powerpoint/2010/main" val="3408177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E8B0DC-261C-DE8D-996E-8396B0E31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Reminder of the Key Issues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663D2E-1B4F-496B-6FF6-E7A5FCF46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1600201"/>
            <a:ext cx="8784976" cy="4525963"/>
          </a:xfrm>
        </p:spPr>
        <p:txBody>
          <a:bodyPr/>
          <a:lstStyle/>
          <a:p>
            <a:r>
              <a:rPr lang="en-GB" dirty="0"/>
              <a:t>Traffic and Movement (Active Travel)</a:t>
            </a:r>
          </a:p>
          <a:p>
            <a:r>
              <a:rPr lang="en-GB" dirty="0" smtClean="0"/>
              <a:t>Water</a:t>
            </a:r>
            <a:r>
              <a:rPr lang="en-GB" dirty="0"/>
              <a:t>, Drainage and Flooding</a:t>
            </a:r>
          </a:p>
          <a:p>
            <a:r>
              <a:rPr lang="en-GB" dirty="0"/>
              <a:t>Landscape, Heritage and Coalescence</a:t>
            </a:r>
          </a:p>
          <a:p>
            <a:r>
              <a:rPr lang="en-GB" dirty="0" smtClean="0"/>
              <a:t>Ecology </a:t>
            </a:r>
            <a:r>
              <a:rPr lang="en-GB" dirty="0"/>
              <a:t>and Biodiversity</a:t>
            </a:r>
          </a:p>
          <a:p>
            <a:r>
              <a:rPr lang="en-GB" dirty="0" smtClean="0"/>
              <a:t>Schools </a:t>
            </a:r>
            <a:r>
              <a:rPr lang="en-GB" dirty="0"/>
              <a:t>and Healthcare</a:t>
            </a:r>
          </a:p>
          <a:p>
            <a:r>
              <a:rPr lang="en-GB" dirty="0" smtClean="0"/>
              <a:t>Delivery and Accountability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218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B84625-68DF-C6EA-AB8E-2E92D02F0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550120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3500" b="1" dirty="0"/>
              <a:t>Have your say – submit a response to HDC by 18 Sep</a:t>
            </a:r>
          </a:p>
          <a:p>
            <a:pPr marL="0" indent="0" algn="ctr">
              <a:buNone/>
            </a:pPr>
            <a:r>
              <a:rPr lang="en-GB" sz="3500" b="1" dirty="0" smtClean="0"/>
              <a:t>View murrellgreen.info </a:t>
            </a:r>
            <a:r>
              <a:rPr lang="en-GB" sz="3500" b="1" dirty="0"/>
              <a:t>website  </a:t>
            </a:r>
          </a:p>
          <a:p>
            <a:pPr marL="0" indent="0" algn="ctr">
              <a:buNone/>
            </a:pPr>
            <a:r>
              <a:rPr lang="en-GB" sz="3000" dirty="0">
                <a:hlinkClick r:id="rId3"/>
              </a:rPr>
              <a:t>https://murrellgreen.info/</a:t>
            </a:r>
            <a:endParaRPr lang="en-GB" sz="3000" dirty="0"/>
          </a:p>
          <a:p>
            <a:pPr lvl="2" algn="ctr"/>
            <a:endParaRPr lang="en-GB" sz="2800" dirty="0"/>
          </a:p>
          <a:p>
            <a:pPr algn="ctr"/>
            <a:endParaRPr lang="en-GB" sz="3600" dirty="0"/>
          </a:p>
          <a:p>
            <a:pPr lvl="2" algn="ctr"/>
            <a:endParaRPr lang="en-GB" sz="2800" dirty="0"/>
          </a:p>
          <a:p>
            <a:pPr lvl="2" algn="ctr"/>
            <a:endParaRPr lang="en-GB" sz="2800" dirty="0"/>
          </a:p>
          <a:p>
            <a:pPr marL="800100" lvl="3" indent="-342900" algn="ctr"/>
            <a:endParaRPr lang="en-GB" sz="2800" dirty="0" smtClean="0"/>
          </a:p>
          <a:p>
            <a:pPr marL="800100" lvl="3" indent="-342900" algn="ctr"/>
            <a:r>
              <a:rPr lang="en-GB" sz="2800" b="1" dirty="0" smtClean="0"/>
              <a:t>Include </a:t>
            </a:r>
            <a:r>
              <a:rPr lang="en-GB" sz="2800" b="1" dirty="0"/>
              <a:t>your name and </a:t>
            </a:r>
            <a:r>
              <a:rPr lang="en-GB" sz="2800" b="1" dirty="0" smtClean="0"/>
              <a:t>address and reference </a:t>
            </a:r>
            <a:r>
              <a:rPr lang="en-GB" sz="2800" b="1" dirty="0"/>
              <a:t>26/01201/OUT</a:t>
            </a:r>
            <a:endParaRPr lang="en-GB" sz="2800" dirty="0"/>
          </a:p>
          <a:p>
            <a:pPr marL="0" lvl="2" indent="0" algn="ctr">
              <a:buNone/>
            </a:pPr>
            <a:r>
              <a:rPr lang="en-GB" sz="3500" b="1" dirty="0"/>
              <a:t>Handouts available as you leave</a:t>
            </a:r>
          </a:p>
          <a:p>
            <a:pPr marL="0" indent="0" algn="ctr">
              <a:buNone/>
            </a:pPr>
            <a:r>
              <a:rPr lang="en-GB" sz="3500" b="1" dirty="0"/>
              <a:t>Any questions?</a:t>
            </a:r>
          </a:p>
          <a:p>
            <a:pPr algn="ctr"/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E057C2C8-BEA8-EA25-4C04-6C85F6E91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4" b="4684"/>
          <a:stretch>
            <a:fillRect/>
          </a:stretch>
        </p:blipFill>
        <p:spPr bwMode="auto">
          <a:xfrm>
            <a:off x="4671493" y="2780928"/>
            <a:ext cx="260481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62D48-4564-DD4C-8C65-86CE3A284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Next steps for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2386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7211</TotalTime>
  <Words>1194</Words>
  <Application>Microsoft Office PowerPoint</Application>
  <PresentationFormat>Custom</PresentationFormat>
  <Paragraphs>149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WPC Extraordinary Meeting 7 Sep 2026</vt:lpstr>
      <vt:lpstr>AGENDA</vt:lpstr>
      <vt:lpstr>What is an Outline Planning Permission Checks if a building project is acceptable in principle</vt:lpstr>
      <vt:lpstr>Lightwood Land Proposal</vt:lpstr>
      <vt:lpstr>PowerPoint Presentation</vt:lpstr>
      <vt:lpstr>Coalescence – What do you think?</vt:lpstr>
      <vt:lpstr>Why is it being considered outside of the  Local Plan Process?</vt:lpstr>
      <vt:lpstr>Key changes to the NPPF</vt:lpstr>
      <vt:lpstr>What it means for Winchfield</vt:lpstr>
      <vt:lpstr>HDC Planning Portal update</vt:lpstr>
      <vt:lpstr>WPC Actions to Date</vt:lpstr>
      <vt:lpstr>Key Areas being explored &amp; Assessed  Planning &amp; Transport</vt:lpstr>
      <vt:lpstr>Key Areas being explored &amp; Assessed Infrastructure, landscape and heritage</vt:lpstr>
      <vt:lpstr>Key Areas being explored &amp; Assessed  Ecology, water and Land Conditions</vt:lpstr>
      <vt:lpstr>Key Areas being explored &amp; Assessed Environmental and design considerations</vt:lpstr>
      <vt:lpstr>Key Areas being explored &amp; Assessed  Delivery and overall assessment</vt:lpstr>
      <vt:lpstr>Next steps for WPC</vt:lpstr>
      <vt:lpstr>Reminder of the Key Issues</vt:lpstr>
      <vt:lpstr>Next steps for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WPC meeting 7 Sep</dc:title>
  <dc:creator>owner</dc:creator>
  <cp:lastModifiedBy>owner</cp:lastModifiedBy>
  <cp:revision>49</cp:revision>
  <cp:lastPrinted>2026-09-06T12:09:02Z</cp:lastPrinted>
  <dcterms:created xsi:type="dcterms:W3CDTF">2026-08-17T10:39:42Z</dcterms:created>
  <dcterms:modified xsi:type="dcterms:W3CDTF">2026-09-06T16:49:06Z</dcterms:modified>
</cp:coreProperties>
</file>